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</p:sldIdLst>
  <p:sldSz cx="6858000" cy="9906000" type="A4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4F61AA-8647-4B00-9622-8FBED038DD5E}" v="1" dt="2023-05-19T02:06:01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9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246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C3CE7441-2DFB-4D41-9022-2F00C7E8080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s02web.zoom.us/j/87272924175?pwd=WjVqSnJIbkd0SnVPclVmTFAyTnQrdz0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8C0FCF-1292-4A3E-AED7-1540ADBACDB0}"/>
              </a:ext>
            </a:extLst>
          </p:cNvPr>
          <p:cNvSpPr txBox="1"/>
          <p:nvPr/>
        </p:nvSpPr>
        <p:spPr>
          <a:xfrm>
            <a:off x="132352" y="463444"/>
            <a:ext cx="658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《</a:t>
            </a:r>
            <a:r>
              <a:rPr kumimoji="1" lang="ja-JP" altLang="en-US" sz="3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麻酔科学グランドラウンド</a:t>
            </a:r>
            <a:r>
              <a:rPr kumimoji="1" lang="en-US" altLang="ja-JP" sz="3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》</a:t>
            </a:r>
            <a:endParaRPr kumimoji="1" lang="ja-JP" altLang="en-US" sz="36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AA25FF9-5450-4BB2-B3B1-D2FB96303A1A}"/>
              </a:ext>
            </a:extLst>
          </p:cNvPr>
          <p:cNvGrpSpPr/>
          <p:nvPr/>
        </p:nvGrpSpPr>
        <p:grpSpPr>
          <a:xfrm>
            <a:off x="486950" y="1299074"/>
            <a:ext cx="775097" cy="775097"/>
            <a:chOff x="923473" y="1670278"/>
            <a:chExt cx="775097" cy="775097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AE32C071-C8AE-4921-AC04-2E5A999FC754}"/>
                </a:ext>
              </a:extLst>
            </p:cNvPr>
            <p:cNvGrpSpPr/>
            <p:nvPr/>
          </p:nvGrpSpPr>
          <p:grpSpPr>
            <a:xfrm>
              <a:off x="923473" y="1670278"/>
              <a:ext cx="775097" cy="775097"/>
              <a:chOff x="-3810000" y="5781475"/>
              <a:chExt cx="1481328" cy="1481328"/>
            </a:xfrm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</p:grpSpPr>
          <p:sp>
            <p:nvSpPr>
              <p:cNvPr id="8" name="楕円 7">
                <a:extLst>
                  <a:ext uri="{FF2B5EF4-FFF2-40B4-BE49-F238E27FC236}">
                    <a16:creationId xmlns:a16="http://schemas.microsoft.com/office/drawing/2014/main" id="{665ECB26-0320-4AB2-B910-F1CE510B1A29}"/>
                  </a:ext>
                </a:extLst>
              </p:cNvPr>
              <p:cNvSpPr/>
              <p:nvPr/>
            </p:nvSpPr>
            <p:spPr>
              <a:xfrm>
                <a:off x="-3810000" y="5781475"/>
                <a:ext cx="1481328" cy="1481328"/>
              </a:xfrm>
              <a:prstGeom prst="ellipse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CEDBE0F8-2DA8-4F41-8B46-A385A24ED81F}"/>
                  </a:ext>
                </a:extLst>
              </p:cNvPr>
              <p:cNvSpPr/>
              <p:nvPr/>
            </p:nvSpPr>
            <p:spPr>
              <a:xfrm>
                <a:off x="-3739896" y="5876544"/>
                <a:ext cx="1341120" cy="1341120"/>
              </a:xfrm>
              <a:prstGeom prst="ellipse">
                <a:avLst/>
              </a:prstGeom>
              <a:gradFill>
                <a:gsLst>
                  <a:gs pos="24000">
                    <a:srgbClr val="FAE5FB"/>
                  </a:gs>
                  <a:gs pos="64000">
                    <a:schemeClr val="accent1">
                      <a:lumMod val="45000"/>
                      <a:lumOff val="5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8400000" scaled="0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245F6FC4-23DF-4697-BCA1-97E0DE364490}"/>
                </a:ext>
              </a:extLst>
            </p:cNvPr>
            <p:cNvSpPr txBox="1"/>
            <p:nvPr/>
          </p:nvSpPr>
          <p:spPr>
            <a:xfrm>
              <a:off x="960155" y="1944564"/>
              <a:ext cx="6888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>
                  <a:solidFill>
                    <a:schemeClr val="tx2">
                      <a:lumMod val="50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日 時</a:t>
              </a: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DB93AFF-D140-4238-8518-84D685C79526}"/>
              </a:ext>
            </a:extLst>
          </p:cNvPr>
          <p:cNvSpPr txBox="1"/>
          <p:nvPr/>
        </p:nvSpPr>
        <p:spPr>
          <a:xfrm>
            <a:off x="1357089" y="1269049"/>
            <a:ext cx="5638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6</a:t>
            </a:r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kumimoji="1" lang="en-US" altLang="ja-JP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日（土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　</a:t>
            </a:r>
            <a:r>
              <a:rPr kumimoji="1" lang="en-US" altLang="ja-JP" sz="2400" b="1" dirty="0">
                <a:solidFill>
                  <a:schemeClr val="bg1"/>
                </a:solidFill>
                <a:latin typeface="游ゴシック" panose="020B0400000000000000" pitchFamily="50" charset="-128"/>
              </a:rPr>
              <a:t>10:30</a:t>
            </a:r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</a:rPr>
              <a:t>～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游ゴシック" panose="020B0400000000000000" pitchFamily="50" charset="-128"/>
              </a:rPr>
              <a:t>12:00</a:t>
            </a:r>
            <a:endParaRPr kumimoji="1" lang="en-US" altLang="ja-JP" sz="2400" b="1" dirty="0">
              <a:solidFill>
                <a:schemeClr val="bg1"/>
              </a:solidFill>
              <a:latin typeface="游ゴシック" panose="020B0400000000000000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3F4028D-30E3-48B7-BAB9-4344AF467997}"/>
              </a:ext>
            </a:extLst>
          </p:cNvPr>
          <p:cNvGrpSpPr/>
          <p:nvPr/>
        </p:nvGrpSpPr>
        <p:grpSpPr>
          <a:xfrm>
            <a:off x="486950" y="6581828"/>
            <a:ext cx="775097" cy="775097"/>
            <a:chOff x="923473" y="1683341"/>
            <a:chExt cx="775097" cy="775097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046DCFDF-B597-4E12-ACA6-9AEF6B20C372}"/>
                </a:ext>
              </a:extLst>
            </p:cNvPr>
            <p:cNvGrpSpPr/>
            <p:nvPr/>
          </p:nvGrpSpPr>
          <p:grpSpPr>
            <a:xfrm>
              <a:off x="923473" y="1683341"/>
              <a:ext cx="775097" cy="775097"/>
              <a:chOff x="-3810000" y="5806440"/>
              <a:chExt cx="1481328" cy="1481328"/>
            </a:xfrm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</p:grpSpPr>
          <p:sp>
            <p:nvSpPr>
              <p:cNvPr id="19" name="楕円 18">
                <a:extLst>
                  <a:ext uri="{FF2B5EF4-FFF2-40B4-BE49-F238E27FC236}">
                    <a16:creationId xmlns:a16="http://schemas.microsoft.com/office/drawing/2014/main" id="{0283E914-25CD-433E-8B9C-6AE1F11EE2D1}"/>
                  </a:ext>
                </a:extLst>
              </p:cNvPr>
              <p:cNvSpPr/>
              <p:nvPr/>
            </p:nvSpPr>
            <p:spPr>
              <a:xfrm>
                <a:off x="-3810000" y="5806440"/>
                <a:ext cx="1481328" cy="1481328"/>
              </a:xfrm>
              <a:prstGeom prst="ellipse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楕円 19">
                <a:extLst>
                  <a:ext uri="{FF2B5EF4-FFF2-40B4-BE49-F238E27FC236}">
                    <a16:creationId xmlns:a16="http://schemas.microsoft.com/office/drawing/2014/main" id="{E6A87037-CC31-49D1-8962-1DB89BB1F6D3}"/>
                  </a:ext>
                </a:extLst>
              </p:cNvPr>
              <p:cNvSpPr/>
              <p:nvPr/>
            </p:nvSpPr>
            <p:spPr>
              <a:xfrm>
                <a:off x="-3739896" y="5876544"/>
                <a:ext cx="1341120" cy="1341120"/>
              </a:xfrm>
              <a:prstGeom prst="ellipse">
                <a:avLst/>
              </a:prstGeom>
              <a:gradFill>
                <a:gsLst>
                  <a:gs pos="24000">
                    <a:srgbClr val="FAE5FB"/>
                  </a:gs>
                  <a:gs pos="64000">
                    <a:schemeClr val="accent1">
                      <a:lumMod val="45000"/>
                      <a:lumOff val="5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8400000" scaled="0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F25F9C5-BF57-46F8-8915-D653C917BD9A}"/>
                </a:ext>
              </a:extLst>
            </p:cNvPr>
            <p:cNvSpPr txBox="1"/>
            <p:nvPr/>
          </p:nvSpPr>
          <p:spPr>
            <a:xfrm>
              <a:off x="960155" y="1944564"/>
              <a:ext cx="6888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>
                  <a:solidFill>
                    <a:schemeClr val="tx2">
                      <a:lumMod val="50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座 長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73A96859-2E75-4E45-869E-F68D9FE30FCA}"/>
              </a:ext>
            </a:extLst>
          </p:cNvPr>
          <p:cNvGrpSpPr/>
          <p:nvPr/>
        </p:nvGrpSpPr>
        <p:grpSpPr>
          <a:xfrm>
            <a:off x="486950" y="7683535"/>
            <a:ext cx="775097" cy="775097"/>
            <a:chOff x="923473" y="1683341"/>
            <a:chExt cx="775097" cy="775097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EA9441C1-541C-45E0-97E5-DEA307B99400}"/>
                </a:ext>
              </a:extLst>
            </p:cNvPr>
            <p:cNvGrpSpPr/>
            <p:nvPr/>
          </p:nvGrpSpPr>
          <p:grpSpPr>
            <a:xfrm>
              <a:off x="923473" y="1683341"/>
              <a:ext cx="775097" cy="775097"/>
              <a:chOff x="-3810000" y="5806440"/>
              <a:chExt cx="1481328" cy="1481328"/>
            </a:xfrm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</p:grpSpPr>
          <p:sp>
            <p:nvSpPr>
              <p:cNvPr id="24" name="楕円 23">
                <a:extLst>
                  <a:ext uri="{FF2B5EF4-FFF2-40B4-BE49-F238E27FC236}">
                    <a16:creationId xmlns:a16="http://schemas.microsoft.com/office/drawing/2014/main" id="{C2C7ACB2-612E-4B5D-A94B-E8C9F3ED11A5}"/>
                  </a:ext>
                </a:extLst>
              </p:cNvPr>
              <p:cNvSpPr/>
              <p:nvPr/>
            </p:nvSpPr>
            <p:spPr>
              <a:xfrm>
                <a:off x="-3810000" y="5806440"/>
                <a:ext cx="1481328" cy="1481328"/>
              </a:xfrm>
              <a:prstGeom prst="ellipse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E5A9A958-D791-4D77-A158-D45902BC1C19}"/>
                  </a:ext>
                </a:extLst>
              </p:cNvPr>
              <p:cNvSpPr/>
              <p:nvPr/>
            </p:nvSpPr>
            <p:spPr>
              <a:xfrm>
                <a:off x="-3739896" y="5876544"/>
                <a:ext cx="1341120" cy="1341120"/>
              </a:xfrm>
              <a:prstGeom prst="ellipse">
                <a:avLst/>
              </a:prstGeom>
              <a:gradFill>
                <a:gsLst>
                  <a:gs pos="24000">
                    <a:srgbClr val="FAE5FB"/>
                  </a:gs>
                  <a:gs pos="64000">
                    <a:schemeClr val="accent1">
                      <a:lumMod val="45000"/>
                      <a:lumOff val="5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8400000" scaled="0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745F394B-29AD-4FA7-99F4-D04A70124690}"/>
                </a:ext>
              </a:extLst>
            </p:cNvPr>
            <p:cNvSpPr txBox="1"/>
            <p:nvPr/>
          </p:nvSpPr>
          <p:spPr>
            <a:xfrm>
              <a:off x="960155" y="1944564"/>
              <a:ext cx="6888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>
                  <a:solidFill>
                    <a:schemeClr val="tx2">
                      <a:lumMod val="50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演 者</a:t>
              </a:r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A0F54AD-7679-4045-8B10-A718206D0FFA}"/>
              </a:ext>
            </a:extLst>
          </p:cNvPr>
          <p:cNvSpPr txBox="1"/>
          <p:nvPr/>
        </p:nvSpPr>
        <p:spPr>
          <a:xfrm>
            <a:off x="1288680" y="6521352"/>
            <a:ext cx="5388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游ゴシック" panose="020B0400000000000000" pitchFamily="50" charset="-128"/>
              </a:rPr>
              <a:t>秋吉 浩三郎</a:t>
            </a:r>
            <a:r>
              <a:rPr kumimoji="1" lang="ja-JP" altLang="en-US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先生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0AE3AF5-AAF9-436F-97B6-CD4A962082B2}"/>
              </a:ext>
            </a:extLst>
          </p:cNvPr>
          <p:cNvSpPr txBox="1"/>
          <p:nvPr/>
        </p:nvSpPr>
        <p:spPr>
          <a:xfrm>
            <a:off x="1338650" y="7058770"/>
            <a:ext cx="5109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福岡大学医学部 麻酔科学教室 </a:t>
            </a:r>
            <a:endParaRPr kumimoji="1" lang="en-US" altLang="zh-CN" sz="16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zh-CN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教授</a:t>
            </a:r>
            <a:endParaRPr kumimoji="1" lang="ja-JP" altLang="en-US" sz="105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7FC0022-7CA1-481F-99A6-176A4E207C95}"/>
              </a:ext>
            </a:extLst>
          </p:cNvPr>
          <p:cNvSpPr txBox="1"/>
          <p:nvPr/>
        </p:nvSpPr>
        <p:spPr>
          <a:xfrm>
            <a:off x="1288680" y="7632108"/>
            <a:ext cx="5388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河野 崇</a:t>
            </a:r>
            <a:r>
              <a:rPr kumimoji="1" lang="ja-JP" altLang="en-US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先生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0FF27A3-9C49-4B4C-B3EB-FEBEFEDBA758}"/>
              </a:ext>
            </a:extLst>
          </p:cNvPr>
          <p:cNvSpPr txBox="1"/>
          <p:nvPr/>
        </p:nvSpPr>
        <p:spPr>
          <a:xfrm>
            <a:off x="1338650" y="8118726"/>
            <a:ext cx="5109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高知</a:t>
            </a:r>
            <a:r>
              <a:rPr kumimoji="1" lang="zh-CN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大学</a:t>
            </a:r>
            <a:r>
              <a:rPr kumimoji="1" lang="ja-JP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医学部 麻酔科学講座</a:t>
            </a:r>
            <a:r>
              <a:rPr kumimoji="1" lang="en-US" altLang="ja-JP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		</a:t>
            </a:r>
          </a:p>
          <a:p>
            <a:r>
              <a:rPr kumimoji="1" lang="ja-JP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教授</a:t>
            </a:r>
            <a:endParaRPr kumimoji="1" lang="ja-JP" altLang="en-US" sz="105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13E5999-3CCD-4DAB-BFF4-ACFE014CD461}"/>
              </a:ext>
            </a:extLst>
          </p:cNvPr>
          <p:cNvSpPr txBox="1"/>
          <p:nvPr/>
        </p:nvSpPr>
        <p:spPr>
          <a:xfrm>
            <a:off x="0" y="3601279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　一般演題</a:t>
            </a:r>
            <a:endParaRPr kumimoji="1" lang="en-US" altLang="ja-JP" sz="2400" b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bg1"/>
              </a:solidFill>
              <a:highlight>
                <a:srgbClr val="000000"/>
              </a:highligh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24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 　</a:t>
            </a:r>
            <a:r>
              <a:rPr kumimoji="1" lang="en-US" altLang="ja-JP" sz="24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『</a:t>
            </a:r>
            <a:r>
              <a:rPr kumimoji="1" lang="ja-JP" altLang="en-US" sz="24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レミマゾラムの「拮抗できる」を</a:t>
            </a:r>
            <a:endParaRPr kumimoji="1" lang="en-US" altLang="ja-JP" sz="2400" b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bg1"/>
              </a:solidFill>
              <a:highlight>
                <a:srgbClr val="000000"/>
              </a:highlight>
              <a:latin typeface="游ゴシック" panose="020B0400000000000000" pitchFamily="50" charset="-128"/>
            </a:endParaRPr>
          </a:p>
          <a:p>
            <a:r>
              <a:rPr kumimoji="1" lang="ja-JP" altLang="en-US" sz="24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　　　　　　　　　　最大限に活用しよう！</a:t>
            </a:r>
            <a:r>
              <a:rPr kumimoji="1" lang="en-US" altLang="ja-JP" sz="24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』</a:t>
            </a:r>
          </a:p>
          <a:p>
            <a:r>
              <a:rPr kumimoji="1" lang="ja-JP" altLang="en-US" sz="24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 </a:t>
            </a:r>
            <a:r>
              <a:rPr kumimoji="1" lang="ja-JP" altLang="en-US" sz="16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福岡大学医学部 麻酔科学教室　助教　</a:t>
            </a:r>
            <a:r>
              <a:rPr kumimoji="1" lang="ja-JP" altLang="en-US" sz="24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三股 亮介</a:t>
            </a:r>
            <a:r>
              <a:rPr kumimoji="1" lang="ja-JP" altLang="en-US" sz="16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　先生</a:t>
            </a:r>
            <a:r>
              <a:rPr kumimoji="1" lang="ja-JP" altLang="en-US" sz="24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kumimoji="1" lang="en-US" altLang="ja-JP" sz="2400" b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bg1"/>
              </a:solidFill>
              <a:highlight>
                <a:srgbClr val="000000"/>
              </a:highligh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24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</a:t>
            </a: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78FDD6F7-645A-4591-9B74-560A98848447}"/>
              </a:ext>
            </a:extLst>
          </p:cNvPr>
          <p:cNvGrpSpPr/>
          <p:nvPr/>
        </p:nvGrpSpPr>
        <p:grpSpPr>
          <a:xfrm>
            <a:off x="486950" y="2309711"/>
            <a:ext cx="775097" cy="775097"/>
            <a:chOff x="923473" y="1683341"/>
            <a:chExt cx="775097" cy="775097"/>
          </a:xfrm>
        </p:grpSpPr>
        <p:grpSp>
          <p:nvGrpSpPr>
            <p:cNvPr id="36" name="グループ化 35">
              <a:extLst>
                <a:ext uri="{FF2B5EF4-FFF2-40B4-BE49-F238E27FC236}">
                  <a16:creationId xmlns:a16="http://schemas.microsoft.com/office/drawing/2014/main" id="{47EB6B72-F9B6-4ADE-A033-836B5C89851E}"/>
                </a:ext>
              </a:extLst>
            </p:cNvPr>
            <p:cNvGrpSpPr/>
            <p:nvPr/>
          </p:nvGrpSpPr>
          <p:grpSpPr>
            <a:xfrm>
              <a:off x="923473" y="1683341"/>
              <a:ext cx="775097" cy="775097"/>
              <a:chOff x="-3810000" y="5806440"/>
              <a:chExt cx="1481328" cy="1481328"/>
            </a:xfrm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</p:grpSpPr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48A039F0-50D0-4F10-95D6-3A6536078575}"/>
                  </a:ext>
                </a:extLst>
              </p:cNvPr>
              <p:cNvSpPr/>
              <p:nvPr/>
            </p:nvSpPr>
            <p:spPr>
              <a:xfrm>
                <a:off x="-3810000" y="5806440"/>
                <a:ext cx="1481328" cy="1481328"/>
              </a:xfrm>
              <a:prstGeom prst="ellipse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59E135E6-FB55-4FAC-BF1E-086C3207C2E1}"/>
                  </a:ext>
                </a:extLst>
              </p:cNvPr>
              <p:cNvSpPr/>
              <p:nvPr/>
            </p:nvSpPr>
            <p:spPr>
              <a:xfrm>
                <a:off x="-3739896" y="5876544"/>
                <a:ext cx="1341120" cy="1341120"/>
              </a:xfrm>
              <a:prstGeom prst="ellipse">
                <a:avLst/>
              </a:prstGeom>
              <a:gradFill>
                <a:gsLst>
                  <a:gs pos="24000">
                    <a:srgbClr val="FAE5FB"/>
                  </a:gs>
                  <a:gs pos="64000">
                    <a:schemeClr val="accent1">
                      <a:lumMod val="45000"/>
                      <a:lumOff val="5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8400000" scaled="0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C492D58A-73E2-4968-8986-82808FE934EB}"/>
                </a:ext>
              </a:extLst>
            </p:cNvPr>
            <p:cNvSpPr txBox="1"/>
            <p:nvPr/>
          </p:nvSpPr>
          <p:spPr>
            <a:xfrm>
              <a:off x="960155" y="1944564"/>
              <a:ext cx="6888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>
                  <a:solidFill>
                    <a:schemeClr val="tx2">
                      <a:lumMod val="50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配 信</a:t>
              </a:r>
            </a:p>
          </p:txBody>
        </p: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81B5A1A-DA16-439B-95C1-293A69824089}"/>
              </a:ext>
            </a:extLst>
          </p:cNvPr>
          <p:cNvSpPr txBox="1"/>
          <p:nvPr/>
        </p:nvSpPr>
        <p:spPr>
          <a:xfrm>
            <a:off x="1357089" y="2382829"/>
            <a:ext cx="5412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麻酔科医局用 </a:t>
            </a:r>
            <a:r>
              <a:rPr kumimoji="1" lang="en-US" altLang="ja-JP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Zoom;</a:t>
            </a:r>
            <a:r>
              <a:rPr lang="en-US" altLang="ja-JP" sz="1800" u="sng" dirty="0">
                <a:solidFill>
                  <a:srgbClr val="954F72"/>
                </a:solidFill>
                <a:effectLst/>
                <a:latin typeface="Arial" panose="020B0604020202020204" pitchFamily="34" charset="0"/>
                <a:cs typeface="ＭＳ Ｐゴシック" panose="020B060007020508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ja-JP" sz="1800" u="sng" dirty="0">
                <a:solidFill>
                  <a:schemeClr val="bg1"/>
                </a:solidFill>
                <a:effectLst/>
                <a:highlight>
                  <a:srgbClr val="000000"/>
                </a:highlight>
                <a:latin typeface="Arial" panose="020B0604020202020204" pitchFamily="34" charset="0"/>
                <a:cs typeface="ＭＳ Ｐゴシック" panose="020B060007020508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https://us02web.zoom.us/j/87272924175?pwd=WjVqSnJIbkd0SnVPclVmTFAyTnQrdz09</a:t>
            </a:r>
            <a:endParaRPr kumimoji="1" lang="en-US" altLang="ja-JP" sz="2400" b="1" dirty="0">
              <a:solidFill>
                <a:schemeClr val="bg1"/>
              </a:solidFill>
              <a:highlight>
                <a:srgbClr val="000000"/>
              </a:highligh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    </a:t>
            </a:r>
            <a:r>
              <a:rPr kumimoji="1" lang="ja-JP" altLang="en-US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</a:t>
            </a:r>
            <a:r>
              <a:rPr kumimoji="1" lang="en-US" altLang="ja-JP" b="1" dirty="0"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  ID</a:t>
            </a:r>
            <a:r>
              <a:rPr kumimoji="1" lang="ja-JP" altLang="en-US" b="1" dirty="0"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ミーティング</a:t>
            </a:r>
            <a:r>
              <a:rPr kumimoji="1" lang="en-US" altLang="ja-JP" b="1" dirty="0"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ID: 872 7292 4175</a:t>
            </a:r>
          </a:p>
          <a:p>
            <a:r>
              <a:rPr kumimoji="1" lang="ja-JP" altLang="en-US" b="1" dirty="0">
                <a:solidFill>
                  <a:schemeClr val="bg1"/>
                </a:solidFill>
                <a:latin typeface="游ゴシック" panose="020B0400000000000000" pitchFamily="50" charset="-128"/>
              </a:rPr>
              <a:t>              　</a:t>
            </a:r>
            <a:r>
              <a:rPr kumimoji="1" lang="ja-JP" altLang="en-US" b="1" dirty="0"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　　　　  パスコード</a:t>
            </a:r>
            <a:r>
              <a:rPr kumimoji="1" lang="en-US" altLang="ja-JP" b="1" dirty="0"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: 878608</a:t>
            </a:r>
            <a:r>
              <a:rPr kumimoji="1" lang="ja-JP" altLang="en-US" b="1" dirty="0"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　　　　</a:t>
            </a:r>
            <a:endParaRPr kumimoji="1" lang="en-US" altLang="ja-JP" b="1" dirty="0">
              <a:solidFill>
                <a:schemeClr val="bg1"/>
              </a:solidFill>
              <a:highlight>
                <a:srgbClr val="000000"/>
              </a:highlight>
              <a:latin typeface="游ゴシック" panose="020B0400000000000000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719D67C5-192E-4353-A7A7-B3B261BC1B1E}"/>
              </a:ext>
            </a:extLst>
          </p:cNvPr>
          <p:cNvGrpSpPr/>
          <p:nvPr/>
        </p:nvGrpSpPr>
        <p:grpSpPr>
          <a:xfrm>
            <a:off x="857287" y="8886645"/>
            <a:ext cx="5010019" cy="813440"/>
            <a:chOff x="1330832" y="9045458"/>
            <a:chExt cx="3516344" cy="570923"/>
          </a:xfrm>
        </p:grpSpPr>
        <p:grpSp>
          <p:nvGrpSpPr>
            <p:cNvPr id="42" name="グループ化 41">
              <a:extLst>
                <a:ext uri="{FF2B5EF4-FFF2-40B4-BE49-F238E27FC236}">
                  <a16:creationId xmlns:a16="http://schemas.microsoft.com/office/drawing/2014/main" id="{D6037DC4-08E6-4512-91F6-0D45CCA33FB0}"/>
                </a:ext>
              </a:extLst>
            </p:cNvPr>
            <p:cNvGrpSpPr/>
            <p:nvPr/>
          </p:nvGrpSpPr>
          <p:grpSpPr>
            <a:xfrm>
              <a:off x="1912142" y="9045458"/>
              <a:ext cx="2935034" cy="570923"/>
              <a:chOff x="1557719" y="9094226"/>
              <a:chExt cx="2935034" cy="570923"/>
            </a:xfrm>
          </p:grpSpPr>
          <p:pic>
            <p:nvPicPr>
              <p:cNvPr id="44" name="Picture 3" descr="C:\Users\E026881\AppData\Local\Microsoft\Windows\Temporary Internet Files\Content.Outlook\MMZP8M5P\Mundipharma_Logo_RGB-White.png">
                <a:extLst>
                  <a:ext uri="{FF2B5EF4-FFF2-40B4-BE49-F238E27FC236}">
                    <a16:creationId xmlns:a16="http://schemas.microsoft.com/office/drawing/2014/main" id="{C48C2F04-13AB-4A88-A891-922E4BD952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7719" y="9094226"/>
                <a:ext cx="807530" cy="5709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グラフィックス 44">
                <a:extLst>
                  <a:ext uri="{FF2B5EF4-FFF2-40B4-BE49-F238E27FC236}">
                    <a16:creationId xmlns:a16="http://schemas.microsoft.com/office/drawing/2014/main" id="{41E874D8-AAEF-4379-9232-BC96B3AE67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2330578" y="9284437"/>
                <a:ext cx="2162175" cy="190500"/>
              </a:xfrm>
              <a:prstGeom prst="rect">
                <a:avLst/>
              </a:prstGeom>
            </p:spPr>
          </p:pic>
        </p:grp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5B833484-E17D-4091-9ADB-C3909D0C5AF6}"/>
                </a:ext>
              </a:extLst>
            </p:cNvPr>
            <p:cNvSpPr txBox="1"/>
            <p:nvPr/>
          </p:nvSpPr>
          <p:spPr>
            <a:xfrm>
              <a:off x="1330832" y="9218090"/>
              <a:ext cx="807530" cy="259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主催</a:t>
              </a:r>
            </a:p>
          </p:txBody>
        </p:sp>
      </p:grpSp>
      <p:sp>
        <p:nvSpPr>
          <p:cNvPr id="47" name="タイトル 1">
            <a:extLst>
              <a:ext uri="{FF2B5EF4-FFF2-40B4-BE49-F238E27FC236}">
                <a16:creationId xmlns:a16="http://schemas.microsoft.com/office/drawing/2014/main" id="{DBFB941B-7C7D-467F-A408-4BE9EC640CED}"/>
              </a:ext>
            </a:extLst>
          </p:cNvPr>
          <p:cNvSpPr txBox="1">
            <a:spLocks/>
          </p:cNvSpPr>
          <p:nvPr/>
        </p:nvSpPr>
        <p:spPr>
          <a:xfrm>
            <a:off x="2634016" y="125169"/>
            <a:ext cx="4384883" cy="351755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ハイブリット開催を予定しています。</a:t>
            </a:r>
            <a:r>
              <a:rPr lang="en-US" altLang="ja-JP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lang="ja-JP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00FF00"/>
              </a:highligh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B9621DF-30F4-4C56-AC37-A099E93EA863}"/>
              </a:ext>
            </a:extLst>
          </p:cNvPr>
          <p:cNvSpPr txBox="1"/>
          <p:nvPr/>
        </p:nvSpPr>
        <p:spPr>
          <a:xfrm>
            <a:off x="0" y="5103914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　特別講演</a:t>
            </a:r>
            <a:endParaRPr kumimoji="1" lang="en-US" altLang="ja-JP" sz="2400" b="1" dirty="0">
              <a:solidFill>
                <a:schemeClr val="bg1"/>
              </a:solidFill>
              <a:highlight>
                <a:srgbClr val="000000"/>
              </a:highlight>
              <a:latin typeface="游ゴシック" panose="020B0400000000000000" pitchFamily="50" charset="-128"/>
            </a:endParaRPr>
          </a:p>
          <a:p>
            <a:r>
              <a:rPr kumimoji="1" lang="ja-JP" altLang="en-US" sz="3200" b="1" dirty="0"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 </a:t>
            </a:r>
            <a:r>
              <a:rPr kumimoji="1" lang="en-US" altLang="ja-JP" sz="3200" b="1" dirty="0"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『</a:t>
            </a:r>
            <a:r>
              <a:rPr kumimoji="1" lang="ja-JP" altLang="en-US" sz="3200" b="1" dirty="0"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麻酔科医が行う術後せん妄対策</a:t>
            </a:r>
            <a:endParaRPr kumimoji="1" lang="en-US" altLang="ja-JP" sz="3200" b="1" dirty="0">
              <a:solidFill>
                <a:schemeClr val="bg1"/>
              </a:solidFill>
              <a:highlight>
                <a:srgbClr val="000000"/>
              </a:highlight>
              <a:latin typeface="游ゴシック" panose="020B0400000000000000" pitchFamily="50" charset="-128"/>
            </a:endParaRPr>
          </a:p>
          <a:p>
            <a:r>
              <a:rPr kumimoji="1" lang="ja-JP" altLang="en-US" sz="3200" b="1" dirty="0"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　　　　　　　 ～実践ポイント～</a:t>
            </a:r>
            <a:r>
              <a:rPr kumimoji="1" lang="en-US" altLang="ja-JP" sz="3200" b="1" dirty="0">
                <a:solidFill>
                  <a:schemeClr val="bg1"/>
                </a:solidFill>
                <a:highlight>
                  <a:srgbClr val="000000"/>
                </a:highlight>
                <a:latin typeface="游ゴシック" panose="020B0400000000000000" pitchFamily="50" charset="-128"/>
              </a:rPr>
              <a:t>』</a:t>
            </a:r>
            <a:endParaRPr kumimoji="1" lang="en-US" altLang="ja-JP" sz="3200" b="1" dirty="0">
              <a:solidFill>
                <a:schemeClr val="bg1"/>
              </a:solidFill>
              <a:latin typeface="游ゴシック" panose="020B0400000000000000" pitchFamily="50" charset="-128"/>
            </a:endParaRPr>
          </a:p>
          <a:p>
            <a:r>
              <a:rPr kumimoji="1" lang="ja-JP" altLang="en-US" sz="3200" b="1" dirty="0">
                <a:solidFill>
                  <a:schemeClr val="bg1"/>
                </a:solidFill>
                <a:latin typeface="游ゴシック" panose="020B0400000000000000" pitchFamily="50" charset="-128"/>
              </a:rPr>
              <a:t>　　　　　　　 　　　　　</a:t>
            </a:r>
            <a:endParaRPr kumimoji="1" lang="ja-JP" altLang="en-US" sz="3200" b="1" dirty="0">
              <a:solidFill>
                <a:schemeClr val="bg1"/>
              </a:solidFill>
              <a:highlight>
                <a:srgbClr val="000000"/>
              </a:highlight>
              <a:latin typeface="游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BAC196-E2B2-9455-775F-956A18377A80}"/>
              </a:ext>
            </a:extLst>
          </p:cNvPr>
          <p:cNvSpPr txBox="1"/>
          <p:nvPr/>
        </p:nvSpPr>
        <p:spPr>
          <a:xfrm>
            <a:off x="5242560" y="9561584"/>
            <a:ext cx="3529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JP-ANE-2300172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38650" y="1736159"/>
            <a:ext cx="6841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</a:rPr>
              <a:t>福岡大学病院新館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地下１階　多目的室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0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77AE8FCC29904E8EEC927A0863A107" ma:contentTypeVersion="16" ma:contentTypeDescription="Create a new document." ma:contentTypeScope="" ma:versionID="00d46bb11724eddbe6249401549418f9">
  <xsd:schema xmlns:xsd="http://www.w3.org/2001/XMLSchema" xmlns:xs="http://www.w3.org/2001/XMLSchema" xmlns:p="http://schemas.microsoft.com/office/2006/metadata/properties" xmlns:ns2="278e81df-a16a-41ac-ae0f-229fe86a43c4" xmlns:ns3="9535896f-7a12-486d-9c60-7a648bf96b6c" targetNamespace="http://schemas.microsoft.com/office/2006/metadata/properties" ma:root="true" ma:fieldsID="de7a74e80c0f5463ce41d4caaac5bede" ns2:_="" ns3:_="">
    <xsd:import namespace="278e81df-a16a-41ac-ae0f-229fe86a43c4"/>
    <xsd:import namespace="9535896f-7a12-486d-9c60-7a648bf96b6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2:SharedWithUsers" minOccurs="0"/>
                <xsd:element ref="ns2:SharedWithDetails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e81df-a16a-41ac-ae0f-229fe86a43c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0e77804-be7a-4c70-a738-2ac2fa958f0f}" ma:internalName="TaxCatchAll" ma:showField="CatchAllData" ma:web="278e81df-a16a-41ac-ae0f-229fe86a43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35896f-7a12-486d-9c60-7a648bf96b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78e81df-a16a-41ac-ae0f-229fe86a43c4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081381F-7114-4657-8D8D-F2530695F5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e81df-a16a-41ac-ae0f-229fe86a43c4"/>
    <ds:schemaRef ds:uri="9535896f-7a12-486d-9c60-7a648bf96b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B732C8-D4F2-41BE-874F-B9C4B30D8D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3D73AE-1D71-4EA0-9EE4-A6010F93BD52}">
  <ds:schemaRefs>
    <ds:schemaRef ds:uri="http://schemas.openxmlformats.org/package/2006/metadata/core-properties"/>
    <ds:schemaRef ds:uri="http://purl.org/dc/terms/"/>
    <ds:schemaRef ds:uri="9535896f-7a12-486d-9c60-7a648bf96b6c"/>
    <ds:schemaRef ds:uri="278e81df-a16a-41ac-ae0f-229fe86a43c4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9ED85654-843A-4D59-82C1-DD21A4853134}">
  <ds:schemaRefs>
    <ds:schemaRef ds:uri="http://schemas.microsoft.com/sharepoint/events"/>
  </ds:schemaRefs>
</ds:datastoreItem>
</file>

<file path=docMetadata/LabelInfo.xml><?xml version="1.0" encoding="utf-8"?>
<clbl:labelList xmlns:clbl="http://schemas.microsoft.com/office/2020/mipLabelMetadata">
  <clbl:label id="{4674d5b9-bf03-4d67-af0b-4bcc9f6f6a0f}" enabled="0" method="" siteId="{4674d5b9-bf03-4d67-af0b-4bcc9f6f6a0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</TotalTime>
  <Words>200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Hirocho Masataka</dc:creator>
  <cp:lastModifiedBy>admin</cp:lastModifiedBy>
  <cp:revision>36</cp:revision>
  <cp:lastPrinted>2022-06-02T03:07:52Z</cp:lastPrinted>
  <dcterms:created xsi:type="dcterms:W3CDTF">2020-01-29T06:16:03Z</dcterms:created>
  <dcterms:modified xsi:type="dcterms:W3CDTF">2023-05-31T00:38:43Z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0x0101005E404A9FB2F6E2499D90B4C4977BCE19</vt:lpwstr>
  </property>
</Properties>
</file>